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0" r:id="rId1"/>
  </p:sldMasterIdLst>
  <p:notesMasterIdLst>
    <p:notesMasterId r:id="rId12"/>
  </p:notesMasterIdLst>
  <p:sldIdLst>
    <p:sldId id="306" r:id="rId2"/>
    <p:sldId id="258" r:id="rId3"/>
    <p:sldId id="336" r:id="rId4"/>
    <p:sldId id="339" r:id="rId5"/>
    <p:sldId id="340" r:id="rId6"/>
    <p:sldId id="341" r:id="rId7"/>
    <p:sldId id="337" r:id="rId8"/>
    <p:sldId id="342" r:id="rId9"/>
    <p:sldId id="343" r:id="rId10"/>
    <p:sldId id="307" r:id="rId11"/>
  </p:sldIdLst>
  <p:sldSz cx="9144000" cy="5143500" type="screen16x9"/>
  <p:notesSz cx="6858000" cy="9144000"/>
  <p:embeddedFontLst>
    <p:embeddedFont>
      <p:font typeface="제주고딕" panose="02000300000000000000" pitchFamily="2" charset="-127"/>
      <p:regular r:id="rId13"/>
    </p:embeddedFont>
    <p:embeddedFont>
      <p:font typeface="맑은 고딕" panose="020B0503020000020004" pitchFamily="34" charset="-127"/>
      <p:regular r:id="rId14"/>
      <p:bold r:id="rId15"/>
    </p:embeddedFont>
    <p:embeddedFont>
      <p:font typeface="Barlow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C5F3"/>
    <a:srgbClr val="81ECEC"/>
    <a:srgbClr val="FF66FF"/>
    <a:srgbClr val="DADBE0"/>
    <a:srgbClr val="FFDA86"/>
    <a:srgbClr val="FFB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3214D8-03F5-4EE6-9402-BA0A62CDA150}">
  <a:tblStyle styleId="{253214D8-03F5-4EE6-9402-BA0A62CDA1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75" autoAdjust="0"/>
    <p:restoredTop sz="80927" autoAdjust="0"/>
  </p:normalViewPr>
  <p:slideViewPr>
    <p:cSldViewPr snapToGrid="0">
      <p:cViewPr varScale="1">
        <p:scale>
          <a:sx n="90" d="100"/>
          <a:sy n="90" d="100"/>
        </p:scale>
        <p:origin x="192" y="16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3852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3615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4791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3453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4625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8381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2588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3928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3770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rgbClr val="A7C5F3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08939-8DB2-E548-ACE8-A5E3DB62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0E5E13-51CA-F449-A7FF-A628F1A4C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3EAE4-BEA2-1548-A59F-046FF0521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156AC-F178-FC4A-8F40-A38725500740}" type="datetimeFigureOut">
              <a:rPr kumimoji="1" lang="ko-KR" altLang="en-US" smtClean="0"/>
              <a:t>2020. 11. 4.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AB806-1717-6841-A40B-D91B892B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98F8E6-61EE-9A40-A82C-56B21C4F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0AEEC-2B2F-F747-A108-23FD56D2F21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591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▪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●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7" r:id="rId3"/>
    <p:sldLayoutId id="214748366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s://pxhere.com/en/photo/139280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클라우드 컴퓨팅</a:t>
            </a:r>
            <a:br>
              <a:rPr lang="en-US" altLang="ko-KR" sz="2800" dirty="0">
                <a:latin typeface="+mj-ea"/>
                <a:ea typeface="+mj-ea"/>
              </a:rPr>
            </a:br>
            <a:r>
              <a:rPr lang="ko-KR" altLang="en-US" sz="2800" dirty="0" err="1">
                <a:latin typeface="+mj-ea"/>
                <a:ea typeface="+mj-ea"/>
              </a:rPr>
              <a:t>클사모</a:t>
            </a:r>
            <a:r>
              <a:rPr lang="ko-KR" altLang="en-US" sz="2800" dirty="0">
                <a:latin typeface="+mj-ea"/>
                <a:ea typeface="+mj-ea"/>
              </a:rPr>
              <a:t> </a:t>
            </a:r>
            <a:r>
              <a:rPr lang="en-US" altLang="ko-KR" sz="2800" dirty="0">
                <a:latin typeface="+mj-ea"/>
                <a:ea typeface="+mj-ea"/>
              </a:rPr>
              <a:t>- </a:t>
            </a:r>
            <a:r>
              <a:rPr lang="ko-KR" altLang="en-US" sz="2800" dirty="0" err="1">
                <a:latin typeface="+mj-ea"/>
                <a:ea typeface="+mj-ea"/>
              </a:rPr>
              <a:t>기타클라우드성공사례</a:t>
            </a:r>
            <a:endParaRPr sz="2800" dirty="0">
              <a:latin typeface="+mj-ea"/>
              <a:ea typeface="+mj-ea"/>
            </a:endParaRPr>
          </a:p>
        </p:txBody>
      </p:sp>
      <p:pic>
        <p:nvPicPr>
          <p:cNvPr id="5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5EF26089-9C35-43F5-9C69-96AAC1915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709" y="410005"/>
            <a:ext cx="1801690" cy="1801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0BA00C-3A93-DD4F-87D6-82EF26E119A0}"/>
              </a:ext>
            </a:extLst>
          </p:cNvPr>
          <p:cNvSpPr txBox="1"/>
          <p:nvPr/>
        </p:nvSpPr>
        <p:spPr>
          <a:xfrm>
            <a:off x="2944604" y="3151944"/>
            <a:ext cx="446271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  <a:endParaRPr lang="en-US" altLang="ko-KR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 </a:t>
            </a: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공과대학 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32160462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김도영</a:t>
            </a:r>
            <a:endParaRPr lang="en-US" altLang="ko-KR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dist"/>
            <a:r>
              <a:rPr lang="en-US" altLang="ko-KR" sz="825" spc="-50" dirty="0">
                <a:latin typeface="제주고딕" panose="02000300000000000000" pitchFamily="2" charset="-127"/>
                <a:ea typeface="제주고딕" panose="02000300000000000000" pitchFamily="2" charset="-127"/>
              </a:rPr>
              <a:t>SW</a:t>
            </a:r>
            <a:r>
              <a:rPr lang="ko-KR" altLang="en-US" sz="825" spc="-5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융합대학</a:t>
            </a:r>
            <a:r>
              <a:rPr lang="ko-KR" altLang="en-US" sz="825" spc="-50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응용컴퓨터공학과 </a:t>
            </a:r>
            <a:r>
              <a:rPr lang="en-US" altLang="ko-KR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32181912 </a:t>
            </a:r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박진아 </a:t>
            </a:r>
            <a:endParaRPr lang="en-US" altLang="ko-KR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dist"/>
            <a:r>
              <a:rPr lang="ko-KR" altLang="en-US" sz="825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</a:p>
          <a:p>
            <a:pPr algn="dist"/>
            <a:endParaRPr lang="ko-KR" altLang="en-US" sz="825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7338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679B50DA-2576-49EC-A811-97E4E08D1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38081"/>
            <a:ext cx="3649716" cy="3649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4" name="Google Shape;364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THANKS!</a:t>
            </a:r>
            <a:endParaRPr sz="9600" dirty="0">
              <a:solidFill>
                <a:schemeClr val="accent3">
                  <a:lumMod val="60000"/>
                  <a:lumOff val="4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2952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68D6BE-9FB8-B14F-A5A0-5653E1B89931}"/>
              </a:ext>
            </a:extLst>
          </p:cNvPr>
          <p:cNvSpPr/>
          <p:nvPr/>
        </p:nvSpPr>
        <p:spPr>
          <a:xfrm>
            <a:off x="3342680" y="2438398"/>
            <a:ext cx="4450409" cy="582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latin typeface="+mj-ea"/>
              <a:ea typeface="+mj-e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5AB7696-A123-5945-A21D-13342EDCC69B}"/>
              </a:ext>
            </a:extLst>
          </p:cNvPr>
          <p:cNvGrpSpPr/>
          <p:nvPr/>
        </p:nvGrpSpPr>
        <p:grpSpPr>
          <a:xfrm rot="10800000">
            <a:off x="3342679" y="1952122"/>
            <a:ext cx="4450409" cy="304800"/>
            <a:chOff x="1917700" y="-685800"/>
            <a:chExt cx="4700016" cy="484632"/>
          </a:xfrm>
        </p:grpSpPr>
        <p:sp>
          <p:nvSpPr>
            <p:cNvPr id="18" name="갈매기형 수장 5">
              <a:extLst>
                <a:ext uri="{FF2B5EF4-FFF2-40B4-BE49-F238E27FC236}">
                  <a16:creationId xmlns:a16="http://schemas.microsoft.com/office/drawing/2014/main" id="{8541F02D-8B80-D748-A7C4-69EDCCE12278}"/>
                </a:ext>
              </a:extLst>
            </p:cNvPr>
            <p:cNvSpPr/>
            <p:nvPr/>
          </p:nvSpPr>
          <p:spPr>
            <a:xfrm>
              <a:off x="1917700" y="-685800"/>
              <a:ext cx="484632" cy="484632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63ECF29-7282-0D4D-ACC3-EAC272125606}"/>
                </a:ext>
              </a:extLst>
            </p:cNvPr>
            <p:cNvSpPr/>
            <p:nvPr/>
          </p:nvSpPr>
          <p:spPr>
            <a:xfrm>
              <a:off x="2160016" y="-685800"/>
              <a:ext cx="4457700" cy="48463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>
                <a:latin typeface="+mj-ea"/>
                <a:ea typeface="+mj-ea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8B3526A-A688-A444-8F45-6A51D1CFF087}"/>
              </a:ext>
            </a:extLst>
          </p:cNvPr>
          <p:cNvSpPr txBox="1"/>
          <p:nvPr/>
        </p:nvSpPr>
        <p:spPr>
          <a:xfrm>
            <a:off x="3433549" y="1970398"/>
            <a:ext cx="413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rgbClr val="B7CEFB"/>
                </a:solidFill>
                <a:latin typeface="+mj-ea"/>
                <a:ea typeface="+mj-ea"/>
              </a:rPr>
              <a:t>클라우드 컴퓨팅</a:t>
            </a:r>
            <a:endParaRPr lang="ko-KR" altLang="en-US" sz="12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22EDC9-A8D2-D94F-8776-A662523064DE}"/>
              </a:ext>
            </a:extLst>
          </p:cNvPr>
          <p:cNvSpPr txBox="1"/>
          <p:nvPr/>
        </p:nvSpPr>
        <p:spPr>
          <a:xfrm>
            <a:off x="3332403" y="2398032"/>
            <a:ext cx="4470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err="1">
                <a:latin typeface="+mj-ea"/>
                <a:ea typeface="+mj-ea"/>
              </a:rPr>
              <a:t>goorm</a:t>
            </a:r>
            <a:endParaRPr lang="ko-KR" altLang="en-US" sz="3600" dirty="0"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DBB966E-71A9-F24B-AC53-D3B223AE2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9" y="1715188"/>
            <a:ext cx="2170253" cy="144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83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dirty="0">
                <a:latin typeface="+mj-ea"/>
                <a:ea typeface="+mj-ea"/>
              </a:rPr>
              <a:t>1.</a:t>
            </a:r>
            <a:r>
              <a:rPr lang="ko-KR" altLang="en-US" dirty="0">
                <a:latin typeface="+mj-ea"/>
                <a:ea typeface="+mj-ea"/>
              </a:rPr>
              <a:t> 기업이 제공하는 서비스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</a:rPr>
              <a:t>–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err="1">
                <a:latin typeface="+mj-ea"/>
                <a:ea typeface="+mj-ea"/>
              </a:rPr>
              <a:t>goorm</a:t>
            </a:r>
            <a:r>
              <a:rPr lang="en-US" altLang="ko-KR" b="0" dirty="0" err="1">
                <a:latin typeface="+mj-ea"/>
                <a:ea typeface="+mj-ea"/>
              </a:rPr>
              <a:t>edu</a:t>
            </a:r>
            <a:endParaRPr b="0"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BB210AB-FCF1-AB40-A0F7-57C105561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279" y="1451368"/>
            <a:ext cx="3047442" cy="163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6E9DF1-C27A-B342-B0D4-C33B593DB83E}"/>
              </a:ext>
            </a:extLst>
          </p:cNvPr>
          <p:cNvSpPr txBox="1"/>
          <p:nvPr/>
        </p:nvSpPr>
        <p:spPr>
          <a:xfrm>
            <a:off x="2244794" y="3340562"/>
            <a:ext cx="56769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/>
              <a:t>사용자 맞춤형 </a:t>
            </a:r>
            <a:r>
              <a:rPr kumimoji="1" lang="en-US" altLang="ko-KR" sz="1500" dirty="0"/>
              <a:t>it </a:t>
            </a:r>
            <a:r>
              <a:rPr kumimoji="1" lang="ko-KR" altLang="en-US" sz="1500" dirty="0"/>
              <a:t>교육 플랫폼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개인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학교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기업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기관 별 최적화된 </a:t>
            </a:r>
            <a:r>
              <a:rPr kumimoji="1" lang="en-US" altLang="ko-KR" sz="1500" dirty="0"/>
              <a:t>it</a:t>
            </a:r>
            <a:r>
              <a:rPr kumimoji="1" lang="ko-KR" altLang="en-US" sz="1500" dirty="0"/>
              <a:t>교육 제공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유튜브와 연동하여 실시간 강의 가능 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강의 후 영상과 자료 업로드</a:t>
            </a:r>
            <a:endParaRPr kumimoji="1" lang="ko-Kore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85460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1.</a:t>
            </a:r>
            <a:r>
              <a:rPr lang="ko-KR" altLang="en-US" dirty="0">
                <a:latin typeface="+mj-ea"/>
                <a:ea typeface="+mj-ea"/>
              </a:rPr>
              <a:t> 기업이 제공하는 서비스</a:t>
            </a:r>
            <a:r>
              <a:rPr lang="en-US" altLang="ko-KR" dirty="0">
                <a:latin typeface="+mj-ea"/>
                <a:ea typeface="+mj-ea"/>
              </a:rPr>
              <a:t> – </a:t>
            </a:r>
            <a:r>
              <a:rPr lang="en-US" altLang="ko-KR" dirty="0" err="1">
                <a:latin typeface="+mj-ea"/>
                <a:ea typeface="+mj-ea"/>
              </a:rPr>
              <a:t>goorm</a:t>
            </a:r>
            <a:r>
              <a:rPr lang="en-US" altLang="ko-KR" b="0" dirty="0" err="1">
                <a:latin typeface="+mj-ea"/>
                <a:ea typeface="+mj-ea"/>
              </a:rPr>
              <a:t>level</a:t>
            </a:r>
            <a:endParaRPr b="0"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6E9DF1-C27A-B342-B0D4-C33B593DB83E}"/>
              </a:ext>
            </a:extLst>
          </p:cNvPr>
          <p:cNvSpPr txBox="1"/>
          <p:nvPr/>
        </p:nvSpPr>
        <p:spPr>
          <a:xfrm>
            <a:off x="2244794" y="3571395"/>
            <a:ext cx="56769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/>
              <a:t>다양한 프로그래밍 문제를 만들고 공유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문제에 참여한 참여자 수와 </a:t>
            </a:r>
            <a:r>
              <a:rPr kumimoji="1" lang="ko-KR" altLang="en-US" sz="1500" dirty="0" err="1"/>
              <a:t>정답률을</a:t>
            </a:r>
            <a:r>
              <a:rPr kumimoji="1" lang="ko-KR" altLang="en-US" sz="1500" dirty="0"/>
              <a:t> 표기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사용자의 일간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주간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월별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전체 랭킹 제공</a:t>
            </a:r>
            <a:endParaRPr kumimoji="1" lang="en-US" altLang="ko-KR" sz="15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4330FF1-A664-4A47-B8F7-29B34F3C1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279" y="1566785"/>
            <a:ext cx="3047442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17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1.</a:t>
            </a:r>
            <a:r>
              <a:rPr lang="ko-KR" altLang="en-US" dirty="0">
                <a:latin typeface="+mj-ea"/>
                <a:ea typeface="+mj-ea"/>
              </a:rPr>
              <a:t> 기업이 제공하는 서비스</a:t>
            </a:r>
            <a:r>
              <a:rPr lang="en-US" altLang="ko-KR" dirty="0">
                <a:latin typeface="+mj-ea"/>
                <a:ea typeface="+mj-ea"/>
              </a:rPr>
              <a:t> – </a:t>
            </a:r>
            <a:r>
              <a:rPr lang="en-US" altLang="ko-KR" dirty="0" err="1">
                <a:latin typeface="+mj-ea"/>
                <a:ea typeface="+mj-ea"/>
              </a:rPr>
              <a:t>goorm</a:t>
            </a:r>
            <a:r>
              <a:rPr lang="en-US" altLang="ko-KR" b="0" dirty="0" err="1">
                <a:latin typeface="+mj-ea"/>
                <a:ea typeface="+mj-ea"/>
              </a:rPr>
              <a:t>devth</a:t>
            </a:r>
            <a:endParaRPr b="0"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6E9DF1-C27A-B342-B0D4-C33B593DB83E}"/>
              </a:ext>
            </a:extLst>
          </p:cNvPr>
          <p:cNvSpPr txBox="1"/>
          <p:nvPr/>
        </p:nvSpPr>
        <p:spPr>
          <a:xfrm>
            <a:off x="2110897" y="3340562"/>
            <a:ext cx="59133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 err="1"/>
              <a:t>클라우드</a:t>
            </a:r>
            <a:r>
              <a:rPr kumimoji="1" lang="ko-KR" altLang="en-US" sz="1500" dirty="0"/>
              <a:t> 기반의 모의 </a:t>
            </a:r>
            <a:r>
              <a:rPr kumimoji="1" lang="ko-KR" altLang="en-US" sz="1500" dirty="0" err="1"/>
              <a:t>코딩테스트</a:t>
            </a:r>
            <a:r>
              <a:rPr kumimoji="1" lang="ko-KR" altLang="en-US" sz="1500" dirty="0"/>
              <a:t> 서비스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부정행위 방지 기능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출제자 전용 관리도구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테스트 직후 지원자 분석과 이에 대한 의견 공유</a:t>
            </a:r>
            <a:endParaRPr kumimoji="1" lang="en-US" altLang="ko-KR" sz="1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138053-F9FF-9344-83C6-291D09C2C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279" y="1451368"/>
            <a:ext cx="3047442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083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1.</a:t>
            </a:r>
            <a:r>
              <a:rPr lang="ko-KR" altLang="en-US" dirty="0">
                <a:latin typeface="+mj-ea"/>
                <a:ea typeface="+mj-ea"/>
              </a:rPr>
              <a:t> 기업이 제공하는 서비스</a:t>
            </a:r>
            <a:r>
              <a:rPr lang="en-US" altLang="ko-KR" dirty="0">
                <a:latin typeface="+mj-ea"/>
                <a:ea typeface="+mj-ea"/>
              </a:rPr>
              <a:t> – </a:t>
            </a:r>
            <a:r>
              <a:rPr lang="en-US" altLang="ko-KR" dirty="0" err="1">
                <a:latin typeface="+mj-ea"/>
                <a:ea typeface="+mj-ea"/>
              </a:rPr>
              <a:t>goorm</a:t>
            </a:r>
            <a:r>
              <a:rPr lang="en-US" altLang="ko-KR" b="0" dirty="0" err="1">
                <a:latin typeface="+mj-ea"/>
                <a:ea typeface="+mj-ea"/>
              </a:rPr>
              <a:t>ide</a:t>
            </a:r>
            <a:endParaRPr b="0"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6E9DF1-C27A-B342-B0D4-C33B593DB83E}"/>
              </a:ext>
            </a:extLst>
          </p:cNvPr>
          <p:cNvSpPr txBox="1"/>
          <p:nvPr/>
        </p:nvSpPr>
        <p:spPr>
          <a:xfrm>
            <a:off x="2110897" y="3340561"/>
            <a:ext cx="59133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/>
              <a:t>편집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빌드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실행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디버깅 모두 웹에서 가능하게 한 서비스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en-US" altLang="ko-KR" sz="1500" dirty="0"/>
              <a:t>28</a:t>
            </a:r>
            <a:r>
              <a:rPr kumimoji="1" lang="ko-KR" altLang="en-US" sz="1500" dirty="0"/>
              <a:t>가지의 언어 제공</a:t>
            </a:r>
            <a:r>
              <a:rPr kumimoji="1" lang="en-US" altLang="ko-KR" sz="1500" dirty="0"/>
              <a:t>(c/</a:t>
            </a:r>
            <a:r>
              <a:rPr kumimoji="1" lang="en-US" altLang="ko-KR" sz="1500" dirty="0" err="1"/>
              <a:t>c++</a:t>
            </a:r>
            <a:r>
              <a:rPr kumimoji="1" lang="en-US" altLang="ko-KR" sz="1500" dirty="0"/>
              <a:t>, python, r </a:t>
            </a:r>
            <a:r>
              <a:rPr kumimoji="1" lang="ko-KR" altLang="en-US" sz="1500" dirty="0"/>
              <a:t>등</a:t>
            </a:r>
            <a:r>
              <a:rPr kumimoji="1" lang="en-US" altLang="ko-KR" sz="1500" dirty="0"/>
              <a:t>)</a:t>
            </a:r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실시간 동시 편집 기능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채팅 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en-US" altLang="ko-KR" sz="1500" dirty="0" err="1"/>
              <a:t>goorm</a:t>
            </a:r>
            <a:r>
              <a:rPr kumimoji="1" lang="en-US" altLang="ko-KR" sz="1500" dirty="0"/>
              <a:t> </a:t>
            </a:r>
            <a:r>
              <a:rPr kumimoji="1" lang="en-US" altLang="ko-KR" sz="1500" dirty="0" err="1"/>
              <a:t>devth</a:t>
            </a:r>
            <a:r>
              <a:rPr kumimoji="1" lang="ko-KR" altLang="en-US" sz="1500" dirty="0"/>
              <a:t>와 연동</a:t>
            </a:r>
            <a:endParaRPr kumimoji="1" lang="en-US" altLang="ko-KR" sz="15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184CD0-5AD3-9745-ABE2-5AA34842F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279" y="1451368"/>
            <a:ext cx="3047442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5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2. </a:t>
            </a:r>
            <a:r>
              <a:rPr lang="ko-KR" altLang="en-US" dirty="0">
                <a:latin typeface="+mj-ea"/>
                <a:ea typeface="+mj-ea"/>
              </a:rPr>
              <a:t>사용자 수 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 매출</a:t>
            </a:r>
            <a:endParaRPr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A21A17C-9122-0848-8866-162D8923A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000" y="1997335"/>
            <a:ext cx="2713472" cy="15208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20CCB2F-D3E4-8C4C-B14F-DCD0EAC05E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8228" y="1997335"/>
            <a:ext cx="2713472" cy="1520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5B0846-2000-7545-ABA2-7DD80A4E269C}"/>
              </a:ext>
            </a:extLst>
          </p:cNvPr>
          <p:cNvSpPr txBox="1"/>
          <p:nvPr/>
        </p:nvSpPr>
        <p:spPr>
          <a:xfrm>
            <a:off x="1559000" y="3629036"/>
            <a:ext cx="271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000" dirty="0"/>
              <a:t>누적</a:t>
            </a:r>
            <a:r>
              <a:rPr kumimoji="1" lang="ko-KR" altLang="en-US" sz="2000" dirty="0"/>
              <a:t> 가입자 수</a:t>
            </a:r>
            <a:endParaRPr kumimoji="1" lang="ko-Kore-KR" alt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BC30A8-4462-D24C-A1AB-6851ED063CB7}"/>
              </a:ext>
            </a:extLst>
          </p:cNvPr>
          <p:cNvSpPr txBox="1"/>
          <p:nvPr/>
        </p:nvSpPr>
        <p:spPr>
          <a:xfrm>
            <a:off x="5208228" y="3629036"/>
            <a:ext cx="271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000" dirty="0"/>
              <a:t>월간</a:t>
            </a:r>
            <a:r>
              <a:rPr kumimoji="1" lang="ko-KR" altLang="en-US" sz="2000" dirty="0"/>
              <a:t> 사용자 수</a:t>
            </a:r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80378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2. </a:t>
            </a:r>
            <a:r>
              <a:rPr lang="ko-KR" altLang="en-US" dirty="0">
                <a:latin typeface="+mj-ea"/>
                <a:ea typeface="+mj-ea"/>
              </a:rPr>
              <a:t>사용자 수 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 매출</a:t>
            </a:r>
            <a:endParaRPr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34EE004-3E16-F748-BECA-2592128ED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4688" y="1300288"/>
            <a:ext cx="4994623" cy="2171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EEE4E1-2982-054E-97FD-671C442B7DE3}"/>
              </a:ext>
            </a:extLst>
          </p:cNvPr>
          <p:cNvSpPr txBox="1"/>
          <p:nvPr/>
        </p:nvSpPr>
        <p:spPr>
          <a:xfrm>
            <a:off x="2048916" y="3571976"/>
            <a:ext cx="59753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1500" dirty="0"/>
              <a:t>2019</a:t>
            </a:r>
            <a:r>
              <a:rPr kumimoji="1" lang="ko-KR" altLang="en-US" sz="1500" dirty="0"/>
              <a:t>년 </a:t>
            </a:r>
            <a:r>
              <a:rPr kumimoji="1" lang="en-US" altLang="ko-KR" sz="1500" dirty="0"/>
              <a:t>12</a:t>
            </a:r>
            <a:r>
              <a:rPr kumimoji="1" lang="ko-KR" altLang="en-US" sz="1500" dirty="0"/>
              <a:t>월 </a:t>
            </a:r>
            <a:r>
              <a:rPr kumimoji="1" lang="en-US" altLang="ko-KR" sz="1500" dirty="0"/>
              <a:t>31</a:t>
            </a:r>
            <a:r>
              <a:rPr kumimoji="1" lang="ko-KR" altLang="en-US" sz="1500" dirty="0"/>
              <a:t>일 기준 매출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10</a:t>
            </a:r>
            <a:r>
              <a:rPr kumimoji="1" lang="ko-KR" altLang="en-US" sz="1500" dirty="0"/>
              <a:t>억 </a:t>
            </a:r>
            <a:r>
              <a:rPr kumimoji="1" lang="en-US" altLang="ko-KR" sz="1500" dirty="0"/>
              <a:t>3</a:t>
            </a:r>
            <a:r>
              <a:rPr kumimoji="1" lang="ko-KR" altLang="en-US" sz="1500" dirty="0"/>
              <a:t>천만원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ko-KR" altLang="en-US" sz="1500" dirty="0"/>
              <a:t>전년도 대비 </a:t>
            </a:r>
            <a:r>
              <a:rPr kumimoji="1" lang="en-US" altLang="ko-KR" sz="1500" dirty="0"/>
              <a:t>13</a:t>
            </a:r>
            <a:r>
              <a:rPr kumimoji="1" lang="ko-KR" altLang="en-US" sz="1500" dirty="0"/>
              <a:t>퍼센트 증가</a:t>
            </a:r>
            <a:endParaRPr kumimoji="1" lang="en-US" altLang="ko-KR" sz="1500" dirty="0"/>
          </a:p>
          <a:p>
            <a:pPr marL="285750" indent="-285750">
              <a:buFontTx/>
              <a:buChar char="-"/>
            </a:pPr>
            <a:r>
              <a:rPr kumimoji="1" lang="en-US" altLang="ko-KR" sz="1500" dirty="0"/>
              <a:t>2016</a:t>
            </a:r>
            <a:r>
              <a:rPr kumimoji="1" lang="ko-KR" altLang="en-US" sz="1500" dirty="0"/>
              <a:t>년 대비 </a:t>
            </a:r>
            <a:r>
              <a:rPr kumimoji="1" lang="en-US" altLang="ko-KR" sz="1500" dirty="0"/>
              <a:t>2</a:t>
            </a:r>
            <a:r>
              <a:rPr kumimoji="1" lang="ko-KR" altLang="en-US" sz="1500" dirty="0"/>
              <a:t>배 이상 증가</a:t>
            </a:r>
            <a:endParaRPr kumimoji="1"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3841621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3. </a:t>
            </a:r>
            <a:r>
              <a:rPr lang="ko-KR" altLang="en-US" dirty="0">
                <a:latin typeface="+mj-ea"/>
                <a:ea typeface="+mj-ea"/>
              </a:rPr>
              <a:t>서비스의 장점</a:t>
            </a:r>
            <a:endParaRPr dirty="0"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088" name="Picture 16" descr="Cloud Computing Vector SVG Icon (9) - PNG Repo Free PNG Icons">
            <a:extLst>
              <a:ext uri="{FF2B5EF4-FFF2-40B4-BE49-F238E27FC236}">
                <a16:creationId xmlns:a16="http://schemas.microsoft.com/office/drawing/2014/main" id="{8B6AA6CB-AEB4-4B34-8F41-4869CE27F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66" y="452927"/>
            <a:ext cx="687796" cy="6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구름 1">
            <a:extLst>
              <a:ext uri="{FF2B5EF4-FFF2-40B4-BE49-F238E27FC236}">
                <a16:creationId xmlns:a16="http://schemas.microsoft.com/office/drawing/2014/main" id="{1E19A519-BDAC-9C43-886C-1FC3FE4283AA}"/>
              </a:ext>
            </a:extLst>
          </p:cNvPr>
          <p:cNvSpPr/>
          <p:nvPr/>
        </p:nvSpPr>
        <p:spPr>
          <a:xfrm>
            <a:off x="1346787" y="1728787"/>
            <a:ext cx="2743200" cy="1685925"/>
          </a:xfrm>
          <a:prstGeom prst="cloud">
            <a:avLst/>
          </a:prstGeom>
          <a:solidFill>
            <a:srgbClr val="A7C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b="1" dirty="0"/>
              <a:t>2</a:t>
            </a:r>
            <a:r>
              <a:rPr kumimoji="1" lang="en-US" altLang="ko-KR" sz="1600" b="1" dirty="0"/>
              <a:t>8</a:t>
            </a:r>
            <a:r>
              <a:rPr kumimoji="1" lang="ko-KR" altLang="en-US" sz="1600" b="1" dirty="0"/>
              <a:t>개 다양한 언어</a:t>
            </a:r>
            <a:endParaRPr kumimoji="1" lang="ko-Kore-KR" altLang="en-US" sz="1600" b="1" dirty="0"/>
          </a:p>
        </p:txBody>
      </p:sp>
      <p:sp>
        <p:nvSpPr>
          <p:cNvPr id="8" name="구름 7">
            <a:extLst>
              <a:ext uri="{FF2B5EF4-FFF2-40B4-BE49-F238E27FC236}">
                <a16:creationId xmlns:a16="http://schemas.microsoft.com/office/drawing/2014/main" id="{D9020C40-C68B-EC4A-8188-2BBC917A472B}"/>
              </a:ext>
            </a:extLst>
          </p:cNvPr>
          <p:cNvSpPr/>
          <p:nvPr/>
        </p:nvSpPr>
        <p:spPr>
          <a:xfrm>
            <a:off x="4551950" y="1309688"/>
            <a:ext cx="2743200" cy="1685925"/>
          </a:xfrm>
          <a:prstGeom prst="cloud">
            <a:avLst/>
          </a:prstGeom>
          <a:solidFill>
            <a:srgbClr val="A7C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/>
              <a:t>웹 상에서의 </a:t>
            </a:r>
            <a:endParaRPr kumimoji="1" lang="en-US" altLang="ko-KR" sz="1600" b="1" dirty="0"/>
          </a:p>
          <a:p>
            <a:pPr algn="ctr"/>
            <a:r>
              <a:rPr kumimoji="1" lang="ko-KR" altLang="en-US" sz="1600" b="1" dirty="0"/>
              <a:t>자유로운 협업</a:t>
            </a:r>
            <a:endParaRPr kumimoji="1" lang="en-US" altLang="ko-KR" sz="1600" b="1" dirty="0"/>
          </a:p>
          <a:p>
            <a:pPr algn="ctr"/>
            <a:r>
              <a:rPr kumimoji="1" lang="ko-KR" altLang="en-US" sz="1600" b="1" dirty="0"/>
              <a:t>↓</a:t>
            </a:r>
            <a:endParaRPr kumimoji="1" lang="en-US" altLang="ko-KR" sz="1600" b="1" dirty="0"/>
          </a:p>
          <a:p>
            <a:pPr algn="ctr"/>
            <a:r>
              <a:rPr kumimoji="1" lang="ko-KR" altLang="en-US" sz="1600" b="1" dirty="0"/>
              <a:t>컴퓨터 환경으로 인한 오류 </a:t>
            </a:r>
            <a:r>
              <a:rPr kumimoji="1" lang="en-US" altLang="ko-KR" sz="1600" b="1" dirty="0"/>
              <a:t>X</a:t>
            </a:r>
            <a:endParaRPr kumimoji="1" lang="ko-Kore-KR" altLang="en-US" sz="1600" b="1" dirty="0"/>
          </a:p>
        </p:txBody>
      </p:sp>
      <p:sp>
        <p:nvSpPr>
          <p:cNvPr id="9" name="구름 8">
            <a:extLst>
              <a:ext uri="{FF2B5EF4-FFF2-40B4-BE49-F238E27FC236}">
                <a16:creationId xmlns:a16="http://schemas.microsoft.com/office/drawing/2014/main" id="{3B63F03C-7252-8F44-BF79-5BA95896D9D8}"/>
              </a:ext>
            </a:extLst>
          </p:cNvPr>
          <p:cNvSpPr/>
          <p:nvPr/>
        </p:nvSpPr>
        <p:spPr>
          <a:xfrm>
            <a:off x="2646950" y="3305176"/>
            <a:ext cx="2743200" cy="1685925"/>
          </a:xfrm>
          <a:prstGeom prst="cloud">
            <a:avLst/>
          </a:prstGeom>
          <a:solidFill>
            <a:srgbClr val="A7C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b="1" dirty="0"/>
              <a:t>Docker </a:t>
            </a:r>
            <a:r>
              <a:rPr kumimoji="1" lang="ko-KR" altLang="en-US" sz="1600" b="1" dirty="0"/>
              <a:t>서비스를 통한 다양한 라이브러리 제공</a:t>
            </a:r>
            <a:endParaRPr kumimoji="1" lang="ko-Kore-KR" altLang="en-US" sz="1600" b="1" dirty="0"/>
          </a:p>
        </p:txBody>
      </p:sp>
      <p:sp>
        <p:nvSpPr>
          <p:cNvPr id="10" name="구름 9">
            <a:extLst>
              <a:ext uri="{FF2B5EF4-FFF2-40B4-BE49-F238E27FC236}">
                <a16:creationId xmlns:a16="http://schemas.microsoft.com/office/drawing/2014/main" id="{BB755C27-D492-F747-BEBB-3A8E26A9E257}"/>
              </a:ext>
            </a:extLst>
          </p:cNvPr>
          <p:cNvSpPr/>
          <p:nvPr/>
        </p:nvSpPr>
        <p:spPr>
          <a:xfrm>
            <a:off x="5624964" y="2995613"/>
            <a:ext cx="2743200" cy="1685925"/>
          </a:xfrm>
          <a:prstGeom prst="cloud">
            <a:avLst/>
          </a:prstGeom>
          <a:solidFill>
            <a:srgbClr val="A7C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/>
              <a:t>누구나 쉽게</a:t>
            </a:r>
            <a:endParaRPr kumimoji="1" lang="en-US" altLang="ko-KR" sz="1600" b="1" dirty="0"/>
          </a:p>
          <a:p>
            <a:pPr algn="ctr"/>
            <a:r>
              <a:rPr kumimoji="1" lang="ko-KR" altLang="en-US" sz="1600" b="1" dirty="0"/>
              <a:t> 접근</a:t>
            </a:r>
            <a:r>
              <a:rPr kumimoji="1" lang="en-US" altLang="ko-KR" sz="1600" b="1" dirty="0"/>
              <a:t>,</a:t>
            </a:r>
            <a:r>
              <a:rPr kumimoji="1" lang="ko-KR" altLang="en-US" sz="1600" b="1" dirty="0"/>
              <a:t> 공유 가능</a:t>
            </a:r>
            <a:endParaRPr kumimoji="1" lang="ko-Kore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03291825"/>
      </p:ext>
    </p:extLst>
  </p:cSld>
  <p:clrMapOvr>
    <a:masterClrMapping/>
  </p:clrMapOvr>
</p:sld>
</file>

<file path=ppt/theme/theme1.xml><?xml version="1.0" encoding="utf-8"?>
<a:theme xmlns:a="http://schemas.openxmlformats.org/drawingml/2006/main" name="Basset template">
  <a:themeElements>
    <a:clrScheme name="Custom 347">
      <a:dk1>
        <a:srgbClr val="434343"/>
      </a:dk1>
      <a:lt1>
        <a:srgbClr val="FFFFFF"/>
      </a:lt1>
      <a:dk2>
        <a:srgbClr val="D9D9D9"/>
      </a:dk2>
      <a:lt2>
        <a:srgbClr val="FFFFFF"/>
      </a:lt2>
      <a:accent1>
        <a:srgbClr val="FFB000"/>
      </a:accent1>
      <a:accent2>
        <a:srgbClr val="FFE19E"/>
      </a:accent2>
      <a:accent3>
        <a:srgbClr val="6D9EEB"/>
      </a:accent3>
      <a:accent4>
        <a:srgbClr val="C9DAF8"/>
      </a:accent4>
      <a:accent5>
        <a:srgbClr val="93C47D"/>
      </a:accent5>
      <a:accent6>
        <a:srgbClr val="D9EAD3"/>
      </a:accent6>
      <a:hlink>
        <a:srgbClr val="FF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242</Words>
  <Application>Microsoft Macintosh PowerPoint</Application>
  <PresentationFormat>화면 슬라이드 쇼(16:9)</PresentationFormat>
  <Paragraphs>52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제주고딕</vt:lpstr>
      <vt:lpstr>Barlow</vt:lpstr>
      <vt:lpstr>Arial</vt:lpstr>
      <vt:lpstr>맑은 고딕</vt:lpstr>
      <vt:lpstr>Basset template</vt:lpstr>
      <vt:lpstr>클라우드 컴퓨팅 클사모 - 기타클라우드성공사례</vt:lpstr>
      <vt:lpstr>PowerPoint 프레젠테이션</vt:lpstr>
      <vt:lpstr>1. 기업이 제공하는 서비스 – goormedu</vt:lpstr>
      <vt:lpstr>1. 기업이 제공하는 서비스 – goormlevel</vt:lpstr>
      <vt:lpstr>1. 기업이 제공하는 서비스 – goormdevth</vt:lpstr>
      <vt:lpstr>1. 기업이 제공하는 서비스 – goormide</vt:lpstr>
      <vt:lpstr>2. 사용자 수 / 매출</vt:lpstr>
      <vt:lpstr>2. 사용자 수 / 매출</vt:lpstr>
      <vt:lpstr>3. 서비스의 장점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Dos</dc:creator>
  <cp:lastModifiedBy>박진아</cp:lastModifiedBy>
  <cp:revision>240</cp:revision>
  <dcterms:modified xsi:type="dcterms:W3CDTF">2020-11-04T15:21:42Z</dcterms:modified>
</cp:coreProperties>
</file>